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21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Canva Sans" panose="020B0503030501040103"/>
      <p:regular r:id="rId11"/>
    </p:embeddedFont>
    <p:embeddedFont>
      <p:font typeface="Canva Sans Bold" panose="020B0803030501040103"/>
      <p:bold r:id="rId12"/>
    </p:embeddedFont>
    <p:embeddedFont>
      <p:font typeface="Noticia Text Bold" panose="02000803060000020004"/>
      <p:bold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  <p:embeddedFont>
      <p:font typeface="Cambria" panose="0204050305040603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20" Type="http://schemas.openxmlformats.org/officeDocument/2006/relationships/font" Target="fonts/font10.fntdata"/><Relationship Id="rId2" Type="http://schemas.openxmlformats.org/officeDocument/2006/relationships/theme" Target="theme/theme1.xml"/><Relationship Id="rId19" Type="http://schemas.openxmlformats.org/officeDocument/2006/relationships/font" Target="fonts/font9.fntdata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svg"/><Relationship Id="rId8" Type="http://schemas.openxmlformats.org/officeDocument/2006/relationships/image" Target="../media/image25.png"/><Relationship Id="rId7" Type="http://schemas.openxmlformats.org/officeDocument/2006/relationships/image" Target="../media/image24.sv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0.svg"/><Relationship Id="rId12" Type="http://schemas.openxmlformats.org/officeDocument/2006/relationships/image" Target="../media/image29.png"/><Relationship Id="rId11" Type="http://schemas.openxmlformats.org/officeDocument/2006/relationships/image" Target="../media/image28.svg"/><Relationship Id="rId10" Type="http://schemas.openxmlformats.org/officeDocument/2006/relationships/image" Target="../media/image27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-114300"/>
            <a:ext cx="18468340" cy="1059053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76248" y="61341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77311" y="-19431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0165" y="2933700"/>
            <a:ext cx="6814820" cy="22586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14090"/>
              </a:lnSpc>
            </a:pPr>
            <a:r>
              <a:rPr lang="en-US" sz="48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MEDIBOT SENTRY</a:t>
            </a:r>
            <a:endParaRPr lang="en-US" sz="48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11858934" y="4532025"/>
            <a:ext cx="6211864" cy="9104818"/>
          </a:xfrm>
          <a:custGeom>
            <a:avLst/>
            <a:gdLst/>
            <a:ahLst/>
            <a:cxnLst/>
            <a:rect l="l" t="t" r="r" b="b"/>
            <a:pathLst>
              <a:path w="6211864" h="9104818">
                <a:moveTo>
                  <a:pt x="6211864" y="0"/>
                </a:moveTo>
                <a:lnTo>
                  <a:pt x="0" y="0"/>
                </a:lnTo>
                <a:lnTo>
                  <a:pt x="0" y="9104818"/>
                </a:lnTo>
                <a:lnTo>
                  <a:pt x="6211864" y="9104818"/>
                </a:lnTo>
                <a:lnTo>
                  <a:pt x="621186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61481" y="3298948"/>
            <a:ext cx="2634404" cy="2093154"/>
          </a:xfrm>
          <a:custGeom>
            <a:avLst/>
            <a:gdLst/>
            <a:ahLst/>
            <a:cxnLst/>
            <a:rect l="l" t="t" r="r" b="b"/>
            <a:pathLst>
              <a:path w="2634404" h="2093154">
                <a:moveTo>
                  <a:pt x="0" y="0"/>
                </a:moveTo>
                <a:lnTo>
                  <a:pt x="2634404" y="0"/>
                </a:lnTo>
                <a:lnTo>
                  <a:pt x="2634404" y="2093154"/>
                </a:lnTo>
                <a:lnTo>
                  <a:pt x="0" y="209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53094" y="7377696"/>
            <a:ext cx="2407165" cy="2741078"/>
          </a:xfrm>
          <a:custGeom>
            <a:avLst/>
            <a:gdLst/>
            <a:ahLst/>
            <a:cxnLst/>
            <a:rect l="l" t="t" r="r" b="b"/>
            <a:pathLst>
              <a:path w="2407165" h="2741078">
                <a:moveTo>
                  <a:pt x="0" y="0"/>
                </a:moveTo>
                <a:lnTo>
                  <a:pt x="2407166" y="0"/>
                </a:lnTo>
                <a:lnTo>
                  <a:pt x="2407166" y="2741078"/>
                </a:lnTo>
                <a:lnTo>
                  <a:pt x="0" y="2741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0227" y="343211"/>
            <a:ext cx="3030111" cy="2742251"/>
          </a:xfrm>
          <a:custGeom>
            <a:avLst/>
            <a:gdLst/>
            <a:ahLst/>
            <a:cxnLst/>
            <a:rect l="l" t="t" r="r" b="b"/>
            <a:pathLst>
              <a:path w="3030111" h="2742251">
                <a:moveTo>
                  <a:pt x="0" y="0"/>
                </a:moveTo>
                <a:lnTo>
                  <a:pt x="3030112" y="0"/>
                </a:lnTo>
                <a:lnTo>
                  <a:pt x="3030112" y="2742251"/>
                </a:lnTo>
                <a:lnTo>
                  <a:pt x="0" y="2742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95400" y="4531995"/>
            <a:ext cx="7582535" cy="59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 24/7 Patient Care with Robotic Precision</a:t>
            </a:r>
            <a:endParaRPr lang="en-US" sz="3300">
              <a:solidFill>
                <a:srgbClr val="FFFFF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0227" y="5682555"/>
            <a:ext cx="5518823" cy="169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0"/>
              </a:lnSpc>
            </a:pPr>
            <a:r>
              <a:rPr lang="en-US" sz="3235">
                <a:solidFill>
                  <a:srgbClr val="FFFFFF"/>
                </a:solidFill>
                <a:latin typeface="Canva Sans" panose="020B0503030501040103"/>
              </a:rPr>
              <a:t>N</a:t>
            </a:r>
            <a:r>
              <a:rPr lang="en-US" sz="3235">
                <a:solidFill>
                  <a:srgbClr val="FFFFFF"/>
                </a:solidFill>
                <a:latin typeface="Canva Sans Bold" panose="020B0803030501040103"/>
              </a:rPr>
              <a:t>ame:</a:t>
            </a:r>
            <a:r>
              <a:rPr lang="en-US" sz="3235">
                <a:solidFill>
                  <a:srgbClr val="FFFFFF"/>
                </a:solidFill>
                <a:latin typeface="Canva Sans" panose="020B0503030501040103"/>
              </a:rPr>
              <a:t> G. Pavani, P. Bindu</a:t>
            </a:r>
            <a:endParaRPr lang="en-US" sz="3235">
              <a:solidFill>
                <a:srgbClr val="FFFFFF"/>
              </a:solidFill>
              <a:latin typeface="Canva Sans" panose="020B0503030501040103"/>
            </a:endParaRPr>
          </a:p>
          <a:p>
            <a:pPr>
              <a:lnSpc>
                <a:spcPts val="4530"/>
              </a:lnSpc>
            </a:pPr>
            <a:r>
              <a:rPr lang="en-US" sz="3235">
                <a:solidFill>
                  <a:srgbClr val="FFFFFF"/>
                </a:solidFill>
                <a:latin typeface="Canva Sans Bold" panose="020B0803030501040103"/>
              </a:rPr>
              <a:t>Year:</a:t>
            </a:r>
            <a:r>
              <a:rPr lang="en-US" sz="3235">
                <a:solidFill>
                  <a:srgbClr val="FFFFFF"/>
                </a:solidFill>
                <a:latin typeface="Canva Sans" panose="020B0503030501040103"/>
              </a:rPr>
              <a:t> 3rd CSD-’A’ (REC)</a:t>
            </a:r>
            <a:endParaRPr lang="en-US" sz="3235">
              <a:solidFill>
                <a:srgbClr val="FFFFFF"/>
              </a:solidFill>
              <a:latin typeface="Canva Sans" panose="020B0503030501040103"/>
            </a:endParaRPr>
          </a:p>
          <a:p>
            <a:pPr>
              <a:lnSpc>
                <a:spcPts val="4530"/>
              </a:lnSpc>
            </a:pPr>
            <a:r>
              <a:rPr lang="en-US" sz="3235">
                <a:solidFill>
                  <a:srgbClr val="FFFFFF"/>
                </a:solidFill>
                <a:latin typeface="Canva Sans Bold" panose="020B0803030501040103"/>
              </a:rPr>
              <a:t>Branch: </a:t>
            </a:r>
            <a:r>
              <a:rPr lang="en-US" sz="3235">
                <a:solidFill>
                  <a:srgbClr val="FFFFFF"/>
                </a:solidFill>
                <a:latin typeface="Canva Sans" panose="020B0503030501040103"/>
              </a:rPr>
              <a:t>CSD</a:t>
            </a:r>
            <a:endParaRPr lang="en-US" sz="3235">
              <a:solidFill>
                <a:srgbClr val="FFFFFF"/>
              </a:solidFill>
              <a:latin typeface="Canva Sans" panose="020B05030305010401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3245" y="1495425"/>
            <a:ext cx="9209405" cy="960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6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PROJECT OBJECTIVES</a:t>
            </a:r>
            <a:endParaRPr lang="en-US" sz="6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74579" y="5985655"/>
            <a:ext cx="3771922" cy="20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Noticia Text Bold" panose="02000803060000020004"/>
              </a:rPr>
              <a:t>24/7 Patient Care observation</a:t>
            </a:r>
            <a:endParaRPr lang="en-US" sz="3900">
              <a:solidFill>
                <a:srgbClr val="FFFFFF"/>
              </a:solidFill>
              <a:latin typeface="Noticia Text Bold" panose="0200080306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51350" y="5985655"/>
            <a:ext cx="4462164" cy="208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Noticia Text Bold" panose="02000803060000020004"/>
              </a:rPr>
              <a:t>Scanning the medications and management</a:t>
            </a:r>
            <a:endParaRPr lang="en-US" sz="4000">
              <a:solidFill>
                <a:srgbClr val="FFFFFF"/>
              </a:solidFill>
              <a:latin typeface="Noticia Text Bold" panose="0200080306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74668" y="6221875"/>
            <a:ext cx="4031695" cy="141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Noticia Text Bold" panose="02000803060000020004"/>
              </a:rPr>
              <a:t>Low cost and Efficiency</a:t>
            </a:r>
            <a:endParaRPr lang="en-US" sz="4100">
              <a:solidFill>
                <a:srgbClr val="FFFFFF"/>
              </a:solidFill>
              <a:latin typeface="Noticia Text Bold" panose="0200080306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145" y="0"/>
            <a:ext cx="1860740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3916" b="-86898"/>
            </a:stretch>
          </a:blipFill>
        </p:spPr>
      </p:sp>
      <p:sp>
        <p:nvSpPr>
          <p:cNvPr id="13" name="Freeform 8"/>
          <p:cNvSpPr/>
          <p:nvPr/>
        </p:nvSpPr>
        <p:spPr>
          <a:xfrm>
            <a:off x="3962569" y="2400172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66468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752600" y="-2303780"/>
            <a:ext cx="4697730" cy="4704080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03607" y="1049023"/>
            <a:ext cx="8549193" cy="705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0"/>
              </a:lnSpc>
            </a:pPr>
            <a:r>
              <a:rPr lang="en-US" sz="2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1. 24/7 PATIENT CARE: ROBOTS MONITOR PATIENTS AROUND THE CLOCK, ENSURING CONTINUOUS CARE AND OBSERVATION.</a:t>
            </a:r>
            <a:endParaRPr lang="en-US" sz="2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ts val="3930"/>
              </a:lnSpc>
            </a:pPr>
            <a:endParaRPr sz="2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ts val="3930"/>
              </a:lnSpc>
            </a:pPr>
            <a:r>
              <a:rPr lang="en-US" sz="2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2. MEDICATION MANAGEMENT: ROBOTS SCAN AND MANAGE MEDICATION, REDUCING ERRORS AND IMPROVING PATIENT SAFETY.</a:t>
            </a:r>
            <a:endParaRPr lang="en-US" sz="2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ts val="3930"/>
              </a:lnSpc>
            </a:pPr>
            <a:endParaRPr sz="2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ts val="3930"/>
              </a:lnSpc>
            </a:pPr>
            <a:r>
              <a:rPr lang="en-US" sz="2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3. AUTOMATION: ROBOTS AUTOMATE VARIOUS TASKS, FROM CLEANING TO TRANSPORTING SUPPLIES, ENHANCING HOSPITAL EFFICIENCY.</a:t>
            </a:r>
            <a:endParaRPr lang="en-US" sz="2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ts val="3930"/>
              </a:lnSpc>
            </a:pPr>
            <a:endParaRPr sz="2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0" lvl="0" indent="0">
              <a:lnSpc>
                <a:spcPts val="3930"/>
              </a:lnSpc>
              <a:spcBef>
                <a:spcPct val="0"/>
              </a:spcBef>
            </a:pPr>
            <a:r>
              <a:rPr lang="en-US" sz="2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4. COST-EFFICIENCY: ROBOTS OFFER COST-EFFECTIVE SOLUTIONS, REDUCING THE BURDEN ON HEALTHCARE STAFF AND IMPROVING OVERALL HOSPITAL OPERATIONS.</a:t>
            </a:r>
            <a:endParaRPr lang="en-US" sz="2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14813" y="4381574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0" y="0"/>
            <a:ext cx="1877695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3916" b="-868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90507" y="1093633"/>
            <a:ext cx="9610678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96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FEATURES</a:t>
            </a:r>
            <a:endParaRPr lang="en-US" sz="96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801185" y="5383161"/>
            <a:ext cx="4186514" cy="297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2400" b="1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Waste Management </a:t>
            </a:r>
            <a:endParaRPr lang="en-US" sz="2400">
              <a:solidFill>
                <a:srgbClr val="FFFFFF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l">
              <a:lnSpc>
                <a:spcPts val="3895"/>
              </a:lnSpc>
            </a:pPr>
            <a:r>
              <a:rPr lang="en-US" sz="2405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2405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Robots can assist in safely collecting and disposing of medical waste, reducing the risk of exposure to hazardous materials.</a:t>
            </a:r>
            <a:endParaRPr lang="en-US" sz="2405">
              <a:solidFill>
                <a:srgbClr val="FFFFF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3071" y="5354586"/>
            <a:ext cx="4148114" cy="237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2400" b="1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Timely Responses</a:t>
            </a:r>
            <a:r>
              <a:rPr lang="en-US" sz="2400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 using Sensors Immediate alerts ensure rapid response to emergencies</a:t>
            </a:r>
            <a:endParaRPr lang="en-US" sz="2400">
              <a:solidFill>
                <a:srgbClr val="FFFFF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82339" y="5354586"/>
            <a:ext cx="4170732" cy="264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</a:pPr>
            <a:r>
              <a:rPr lang="en-US" sz="2400" b="1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Language Translation  </a:t>
            </a:r>
            <a:r>
              <a:rPr lang="en-US" sz="2400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For multilingual hospitals, robots can assist with language translation between patients and healthcare providers.</a:t>
            </a:r>
            <a:endParaRPr lang="en-US" sz="2400">
              <a:solidFill>
                <a:srgbClr val="FFFFF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277714" y="-252792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760551" y="3856862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48585" y="2752725"/>
            <a:ext cx="2113280" cy="2113280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28740" y="2685415"/>
            <a:ext cx="2113280" cy="2113280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07625" y="2752725"/>
            <a:ext cx="2113280" cy="2113280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99845" y="2752725"/>
            <a:ext cx="2113280" cy="2113280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052445" y="3481070"/>
            <a:ext cx="1305560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7200">
                <a:solidFill>
                  <a:srgbClr val="40B8F5"/>
                </a:solidFill>
                <a:latin typeface="Cambria" panose="02040503050406030204" charset="0"/>
                <a:cs typeface="Cambria" panose="02040503050406030204" charset="0"/>
              </a:rPr>
              <a:t>01</a:t>
            </a:r>
            <a:endParaRPr lang="en-US" sz="7200">
              <a:solidFill>
                <a:srgbClr val="40B8F5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33870" y="3416300"/>
            <a:ext cx="1305560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7200">
                <a:solidFill>
                  <a:srgbClr val="40B8F5"/>
                </a:solidFill>
                <a:latin typeface="Cambria" panose="02040503050406030204" charset="0"/>
                <a:cs typeface="Cambria" panose="02040503050406030204" charset="0"/>
              </a:rPr>
              <a:t>02</a:t>
            </a:r>
            <a:endParaRPr lang="en-US" sz="7200">
              <a:solidFill>
                <a:srgbClr val="40B8F5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611485" y="3483610"/>
            <a:ext cx="1305560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7200">
                <a:solidFill>
                  <a:srgbClr val="40B8F5"/>
                </a:solidFill>
                <a:latin typeface="Cambria" panose="02040503050406030204" charset="0"/>
                <a:cs typeface="Cambria" panose="02040503050406030204" charset="0"/>
              </a:rPr>
              <a:t>03</a:t>
            </a:r>
            <a:endParaRPr lang="en-US" sz="7200">
              <a:solidFill>
                <a:srgbClr val="40B8F5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99895" y="3483610"/>
            <a:ext cx="1305560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7200">
                <a:solidFill>
                  <a:srgbClr val="40B8F5"/>
                </a:solidFill>
                <a:latin typeface="Cambria" panose="02040503050406030204" charset="0"/>
                <a:cs typeface="Cambria" panose="02040503050406030204" charset="0"/>
              </a:rPr>
              <a:t>04</a:t>
            </a:r>
            <a:endParaRPr lang="en-US" sz="7200">
              <a:solidFill>
                <a:srgbClr val="40B8F5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2320905" y="3832860"/>
            <a:ext cx="170307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8504555" y="3832860"/>
            <a:ext cx="170307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726305" y="3766185"/>
            <a:ext cx="170307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661327" y="5364111"/>
            <a:ext cx="4782257" cy="356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0"/>
              </a:lnSpc>
            </a:pPr>
            <a:r>
              <a:rPr lang="en-US" sz="2400" b="1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Sustainable Power Source Solar </a:t>
            </a:r>
            <a:r>
              <a:rPr lang="en-US" sz="2400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panels harness renewable energy, reducing the need for traditional batteries and extending robot operation in remote or inaccessible areas.</a:t>
            </a:r>
            <a:endParaRPr lang="en-US" sz="2400">
              <a:solidFill>
                <a:srgbClr val="FFFFFF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l">
              <a:lnSpc>
                <a:spcPts val="3970"/>
              </a:lnSpc>
            </a:pPr>
            <a:endParaRPr sz="24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/>
          <p:cNvSpPr/>
          <p:nvPr/>
        </p:nvSpPr>
        <p:spPr>
          <a:xfrm>
            <a:off x="76032" y="114557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8657" y="1406684"/>
            <a:ext cx="8594868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650"/>
              </a:lnSpc>
            </a:pPr>
            <a:r>
              <a:rPr lang="en-US" sz="80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THANK YOU!</a:t>
            </a:r>
            <a:endParaRPr lang="en-US" sz="80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028752" y="4460632"/>
            <a:ext cx="5117126" cy="5161901"/>
          </a:xfrm>
          <a:custGeom>
            <a:avLst/>
            <a:gdLst/>
            <a:ahLst/>
            <a:cxnLst/>
            <a:rect l="l" t="t" r="r" b="b"/>
            <a:pathLst>
              <a:path w="5117126" h="5161901">
                <a:moveTo>
                  <a:pt x="0" y="0"/>
                </a:moveTo>
                <a:lnTo>
                  <a:pt x="5117126" y="0"/>
                </a:lnTo>
                <a:lnTo>
                  <a:pt x="5117126" y="5161901"/>
                </a:lnTo>
                <a:lnTo>
                  <a:pt x="0" y="516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78145" y="-3162517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1028700"/>
            <a:ext cx="3417392" cy="3092739"/>
          </a:xfrm>
          <a:custGeom>
            <a:avLst/>
            <a:gdLst/>
            <a:ahLst/>
            <a:cxnLst/>
            <a:rect l="l" t="t" r="r" b="b"/>
            <a:pathLst>
              <a:path w="3417392" h="3092739">
                <a:moveTo>
                  <a:pt x="0" y="0"/>
                </a:moveTo>
                <a:lnTo>
                  <a:pt x="3417392" y="0"/>
                </a:lnTo>
                <a:lnTo>
                  <a:pt x="3417392" y="3092739"/>
                </a:lnTo>
                <a:lnTo>
                  <a:pt x="0" y="3092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65517" y="4054764"/>
            <a:ext cx="5762098" cy="178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3380">
                <a:solidFill>
                  <a:srgbClr val="FFFFFF"/>
                </a:solidFill>
                <a:latin typeface="Canva Sans Bold" panose="020B0803030501040103"/>
              </a:rPr>
              <a:t>Name: G. Pavani, P. Bindu</a:t>
            </a:r>
            <a:endParaRPr lang="en-US" sz="338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730"/>
              </a:lnSpc>
            </a:pPr>
            <a:r>
              <a:rPr lang="en-US" sz="3380">
                <a:solidFill>
                  <a:srgbClr val="FFFFFF"/>
                </a:solidFill>
                <a:latin typeface="Canva Sans Bold" panose="020B0803030501040103"/>
              </a:rPr>
              <a:t>Year: 3rd CSD-’A’ (REC)</a:t>
            </a:r>
            <a:endParaRPr lang="en-US" sz="338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730"/>
              </a:lnSpc>
            </a:pPr>
            <a:r>
              <a:rPr lang="en-US" sz="3380">
                <a:solidFill>
                  <a:srgbClr val="FFFFFF"/>
                </a:solidFill>
                <a:latin typeface="Canva Sans Bold" panose="020B0803030501040103"/>
              </a:rPr>
              <a:t>Branch: CSD</a:t>
            </a:r>
            <a:endParaRPr lang="en-US" sz="3380">
              <a:solidFill>
                <a:srgbClr val="FFFFFF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Presentation</Application>
  <PresentationFormat>On-screen Show (4:3)</PresentationFormat>
  <Paragraphs>50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SimSun</vt:lpstr>
      <vt:lpstr>Wingdings</vt:lpstr>
      <vt:lpstr>Computer Says No</vt:lpstr>
      <vt:lpstr>Roboto Mono Bold</vt:lpstr>
      <vt:lpstr>Canva Sans</vt:lpstr>
      <vt:lpstr>Canva Sans Bold</vt:lpstr>
      <vt:lpstr>Noticia Text Bold</vt:lpstr>
      <vt:lpstr>Poppins Bold</vt:lpstr>
      <vt:lpstr>Poppins Light</vt:lpstr>
      <vt:lpstr>Microsoft YaHei</vt:lpstr>
      <vt:lpstr>Arial Unicode MS</vt:lpstr>
      <vt:lpstr>Calibri</vt:lpstr>
      <vt:lpstr>Cambria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/>
  <cp:lastModifiedBy>ssvpg</cp:lastModifiedBy>
  <cp:revision>10</cp:revision>
  <dcterms:created xsi:type="dcterms:W3CDTF">2006-08-16T00:00:00Z</dcterms:created>
  <dcterms:modified xsi:type="dcterms:W3CDTF">2023-10-16T17:24:32Z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8C60E0C3706342C785A903DA7A947076_12</vt:lpwstr>
  </property>
  <property fmtid="{D5CDD505-2E9C-101B-9397-08002B2CF9AE}" pid="3" name="KSOProductBuildVer">
    <vt:lpwstr>1033-12.2.0.13266</vt:lpwstr>
  </property>
</Properties>
</file>